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19"/>
  </p:notesMasterIdLst>
  <p:handoutMasterIdLst>
    <p:handoutMasterId r:id="rId20"/>
  </p:handoutMasterIdLst>
  <p:sldIdLst>
    <p:sldId id="327" r:id="rId5"/>
    <p:sldId id="330" r:id="rId6"/>
    <p:sldId id="331" r:id="rId7"/>
    <p:sldId id="332" r:id="rId8"/>
    <p:sldId id="298" r:id="rId9"/>
    <p:sldId id="262" r:id="rId10"/>
    <p:sldId id="263" r:id="rId11"/>
    <p:sldId id="299" r:id="rId12"/>
    <p:sldId id="302" r:id="rId13"/>
    <p:sldId id="264" r:id="rId14"/>
    <p:sldId id="293" r:id="rId15"/>
    <p:sldId id="277" r:id="rId16"/>
    <p:sldId id="289"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25" d="100"/>
          <a:sy n="25" d="100"/>
        </p:scale>
        <p:origin x="52" y="6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553488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araabdelsamad/DSE-Lara/upload/main"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laraabdelsamad/DSE-Lara/upload/main"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&lt;Lara Abdelsamad&gt;</a:t>
            </a:r>
          </a:p>
          <a:p>
            <a:r>
              <a:rPr lang="en-US" dirty="0">
                <a:solidFill>
                  <a:schemeClr val="bg2"/>
                </a:solidFill>
                <a:latin typeface="Abadi" panose="020B0604020104020204" pitchFamily="34" charset="0"/>
                <a:ea typeface="SF Pro" pitchFamily="2" charset="0"/>
                <a:cs typeface="SF Pro" pitchFamily="2" charset="0"/>
              </a:rPr>
              <a:t>&lt;08/11/2023&gt;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12819"/>
            <a:ext cx="9988781" cy="4712753"/>
          </a:xfrm>
          <a:prstGeom prst="rect">
            <a:avLst/>
          </a:prstGeom>
        </p:spPr>
        <p:txBody>
          <a:bodyPr/>
          <a:lstStyle/>
          <a:p>
            <a:pPr marL="0" indent="0" algn="l">
              <a:buNone/>
            </a:pPr>
            <a:r>
              <a:rPr lang="en-GB" sz="1400" b="1" i="0" dirty="0">
                <a:effectLst/>
              </a:rPr>
              <a:t>Data Wrangling Process:</a:t>
            </a:r>
            <a:endParaRPr lang="en-GB" sz="1400" b="0" i="0" dirty="0">
              <a:effectLst/>
            </a:endParaRPr>
          </a:p>
          <a:p>
            <a:pPr marL="0" indent="0" algn="l">
              <a:buNone/>
            </a:pPr>
            <a:r>
              <a:rPr lang="en-GB" sz="1400" b="1" i="0" dirty="0">
                <a:effectLst/>
              </a:rPr>
              <a:t>Data Collection: </a:t>
            </a:r>
            <a:r>
              <a:rPr lang="en-GB" sz="1400" b="0" i="0" dirty="0">
                <a:solidFill>
                  <a:schemeClr val="accent1"/>
                </a:solidFill>
                <a:effectLst/>
              </a:rPr>
              <a:t>Gathered raw data from various sources, including web scraping, APIs, and existing datasets.</a:t>
            </a:r>
          </a:p>
          <a:p>
            <a:pPr marL="0" indent="0" algn="l">
              <a:buNone/>
            </a:pPr>
            <a:r>
              <a:rPr lang="en-GB" sz="1400" b="1" i="0" dirty="0">
                <a:effectLst/>
              </a:rPr>
              <a:t>Data Loading:</a:t>
            </a:r>
            <a:r>
              <a:rPr lang="en-GB" sz="1400" dirty="0"/>
              <a:t> </a:t>
            </a:r>
            <a:r>
              <a:rPr lang="en-GB" sz="1400" b="0" i="0" dirty="0">
                <a:solidFill>
                  <a:schemeClr val="accent1"/>
                </a:solidFill>
                <a:effectLst/>
              </a:rPr>
              <a:t>Loaded the raw data into a data analysis environment (e.g., Python using pandas).</a:t>
            </a:r>
          </a:p>
          <a:p>
            <a:pPr marL="0" indent="0" algn="l">
              <a:buNone/>
            </a:pPr>
            <a:r>
              <a:rPr lang="en-GB" sz="1400" b="1" i="0" dirty="0">
                <a:effectLst/>
              </a:rPr>
              <a:t>Data Inspection:</a:t>
            </a:r>
            <a:r>
              <a:rPr lang="en-GB" sz="1400" dirty="0"/>
              <a:t> </a:t>
            </a:r>
            <a:r>
              <a:rPr lang="en-GB" sz="1400" b="0" i="0" dirty="0">
                <a:solidFill>
                  <a:schemeClr val="accent1"/>
                </a:solidFill>
                <a:effectLst/>
              </a:rPr>
              <a:t>Conducted initial data inspection to assess data quality, structure, and potential issues.</a:t>
            </a:r>
          </a:p>
          <a:p>
            <a:pPr marL="0" indent="0" algn="l">
              <a:buNone/>
            </a:pPr>
            <a:r>
              <a:rPr lang="en-GB" sz="1400" b="1" i="0" dirty="0">
                <a:effectLst/>
              </a:rPr>
              <a:t>Handling Missing Data:</a:t>
            </a:r>
            <a:r>
              <a:rPr lang="en-GB" sz="1400" dirty="0"/>
              <a:t> </a:t>
            </a:r>
            <a:r>
              <a:rPr lang="en-GB" sz="1400" b="0" i="0" dirty="0">
                <a:solidFill>
                  <a:schemeClr val="accent1"/>
                </a:solidFill>
                <a:effectLst/>
              </a:rPr>
              <a:t>Identified missing data points and employed strategies such as imputation or removal.</a:t>
            </a:r>
          </a:p>
          <a:p>
            <a:pPr marL="0" indent="0" algn="l">
              <a:buNone/>
            </a:pPr>
            <a:r>
              <a:rPr lang="en-GB" sz="1400" b="1" i="0" dirty="0">
                <a:effectLst/>
              </a:rPr>
              <a:t>Data Cleaning:</a:t>
            </a:r>
            <a:r>
              <a:rPr lang="en-GB" sz="1400" dirty="0"/>
              <a:t> </a:t>
            </a:r>
            <a:r>
              <a:rPr lang="en-GB" sz="1400" b="0" i="0" dirty="0">
                <a:solidFill>
                  <a:schemeClr val="accent1"/>
                </a:solidFill>
                <a:effectLst/>
              </a:rPr>
              <a:t>Addressed data cleanliness issues like duplicates, inconsistencies, or outliers.</a:t>
            </a:r>
          </a:p>
          <a:p>
            <a:pPr marL="0" indent="0" algn="l">
              <a:buNone/>
            </a:pPr>
            <a:r>
              <a:rPr lang="en-GB" sz="1400" b="1" i="0" dirty="0">
                <a:effectLst/>
              </a:rPr>
              <a:t>Data Transformation:</a:t>
            </a:r>
            <a:r>
              <a:rPr lang="en-GB" sz="1400" dirty="0"/>
              <a:t> </a:t>
            </a:r>
            <a:r>
              <a:rPr lang="en-GB" sz="1400" b="0" i="0" dirty="0">
                <a:solidFill>
                  <a:schemeClr val="accent1"/>
                </a:solidFill>
                <a:effectLst/>
              </a:rPr>
              <a:t>Transformed variables, including encoding categorical data, scaling numerical data, or creating derived features.</a:t>
            </a:r>
          </a:p>
          <a:p>
            <a:pPr marL="0" indent="0" algn="l">
              <a:buNone/>
            </a:pPr>
            <a:r>
              <a:rPr lang="en-GB" sz="1400" b="1" i="0" dirty="0">
                <a:effectLst/>
              </a:rPr>
              <a:t>Merging </a:t>
            </a:r>
            <a:r>
              <a:rPr lang="en-GB" sz="1400" b="1" i="0" dirty="0" err="1">
                <a:effectLst/>
              </a:rPr>
              <a:t>Dataframes</a:t>
            </a:r>
            <a:r>
              <a:rPr lang="en-GB" sz="1400" b="1" i="0" dirty="0">
                <a:effectLst/>
              </a:rPr>
              <a:t>:</a:t>
            </a:r>
            <a:r>
              <a:rPr lang="en-GB" sz="1400" dirty="0"/>
              <a:t> </a:t>
            </a:r>
            <a:r>
              <a:rPr lang="en-GB" sz="1400" b="0" i="0" dirty="0">
                <a:solidFill>
                  <a:schemeClr val="accent1"/>
                </a:solidFill>
                <a:effectLst/>
              </a:rPr>
              <a:t>Combined multiple </a:t>
            </a:r>
            <a:r>
              <a:rPr lang="en-GB" sz="1400" b="0" i="0" dirty="0" err="1">
                <a:solidFill>
                  <a:schemeClr val="accent1"/>
                </a:solidFill>
                <a:effectLst/>
              </a:rPr>
              <a:t>dataframes</a:t>
            </a:r>
            <a:r>
              <a:rPr lang="en-GB" sz="1400" b="0" i="0" dirty="0">
                <a:solidFill>
                  <a:schemeClr val="accent1"/>
                </a:solidFill>
                <a:effectLst/>
              </a:rPr>
              <a:t> or datasets by key variables.</a:t>
            </a:r>
          </a:p>
          <a:p>
            <a:pPr marL="0" indent="0" algn="l">
              <a:buNone/>
            </a:pPr>
            <a:r>
              <a:rPr lang="en-GB" sz="1400" b="1" i="0" dirty="0">
                <a:effectLst/>
              </a:rPr>
              <a:t>Data Filtering:</a:t>
            </a:r>
            <a:r>
              <a:rPr lang="en-GB" sz="1400" dirty="0"/>
              <a:t> </a:t>
            </a:r>
            <a:r>
              <a:rPr lang="en-GB" sz="1400" b="0" i="0" dirty="0">
                <a:solidFill>
                  <a:schemeClr val="accent1"/>
                </a:solidFill>
                <a:effectLst/>
              </a:rPr>
              <a:t>Filtered the data to focus on specific observations, time frames, or relevant subsets.</a:t>
            </a:r>
          </a:p>
          <a:p>
            <a:pPr marL="0" indent="0" algn="l">
              <a:buNone/>
            </a:pPr>
            <a:r>
              <a:rPr lang="en-GB" sz="1400" b="1" i="0" dirty="0">
                <a:effectLst/>
              </a:rPr>
              <a:t>Data Aggregation:</a:t>
            </a:r>
            <a:r>
              <a:rPr lang="en-GB" sz="1400" dirty="0"/>
              <a:t> </a:t>
            </a:r>
            <a:r>
              <a:rPr lang="en-GB" sz="1400" b="0" i="0" dirty="0">
                <a:solidFill>
                  <a:schemeClr val="accent1"/>
                </a:solidFill>
                <a:effectLst/>
              </a:rPr>
              <a:t>Aggregated data to obtain summary statistics or insights at different levels.</a:t>
            </a:r>
          </a:p>
          <a:p>
            <a:pPr marL="0" indent="0" algn="l">
              <a:buNone/>
            </a:pPr>
            <a:r>
              <a:rPr lang="en-GB" sz="1400" b="1" i="0" dirty="0">
                <a:effectLst/>
              </a:rPr>
              <a:t>Data Reshaping:</a:t>
            </a:r>
            <a:r>
              <a:rPr lang="en-GB" sz="1400" dirty="0"/>
              <a:t> </a:t>
            </a:r>
            <a:r>
              <a:rPr lang="en-GB" sz="1400" b="0" i="0" dirty="0">
                <a:solidFill>
                  <a:schemeClr val="accent1"/>
                </a:solidFill>
                <a:effectLst/>
              </a:rPr>
              <a:t>Reshaped data, e.g., pivoting tables or melting data, to meet the requirements of specific analyses.</a:t>
            </a:r>
          </a:p>
          <a:p>
            <a:pPr marL="0" indent="0" algn="l">
              <a:buNone/>
            </a:pPr>
            <a:r>
              <a:rPr lang="en-GB" sz="1400" b="1" i="0" dirty="0">
                <a:effectLst/>
              </a:rPr>
              <a:t>Data Quality Check:</a:t>
            </a:r>
            <a:r>
              <a:rPr lang="en-GB" sz="1400" dirty="0"/>
              <a:t> </a:t>
            </a:r>
            <a:r>
              <a:rPr lang="en-GB" sz="1400" b="0" i="0" dirty="0">
                <a:solidFill>
                  <a:schemeClr val="accent1"/>
                </a:solidFill>
                <a:effectLst/>
              </a:rPr>
              <a:t>Conducted a final data quality assessment to ensure the data is prepared for analysis.</a:t>
            </a:r>
          </a:p>
          <a:p>
            <a:pPr marL="0" indent="0" algn="l">
              <a:buNone/>
            </a:pPr>
            <a:r>
              <a:rPr lang="en-GB" sz="1400" b="1" i="0" dirty="0">
                <a:effectLst/>
              </a:rPr>
              <a:t>Documentation:</a:t>
            </a:r>
            <a:r>
              <a:rPr lang="en-GB" sz="1400" dirty="0"/>
              <a:t> </a:t>
            </a:r>
            <a:r>
              <a:rPr lang="en-GB" sz="1400" b="0" i="0" dirty="0">
                <a:solidFill>
                  <a:schemeClr val="accent1"/>
                </a:solidFill>
                <a:effectLst/>
              </a:rPr>
              <a:t>Documented the entire data wrangling process, including applied transformations and cleaning steps.</a:t>
            </a:r>
          </a:p>
          <a:p>
            <a:pPr marL="0" indent="0" algn="l">
              <a:buNone/>
            </a:pPr>
            <a:r>
              <a:rPr lang="en-GB" sz="1400" b="1" i="0" dirty="0">
                <a:effectLst/>
              </a:rPr>
              <a:t>GitHub Repository:</a:t>
            </a:r>
            <a:r>
              <a:rPr lang="en-GB" sz="1400" dirty="0"/>
              <a:t> </a:t>
            </a:r>
            <a:r>
              <a:rPr lang="en-GB" sz="1400" b="0" i="0" dirty="0">
                <a:solidFill>
                  <a:schemeClr val="accent1"/>
                </a:solidFill>
                <a:effectLst/>
              </a:rPr>
              <a:t>Uploaded data wrangling notebooks to a GitHub repository to facilitate transparency and peer review.</a:t>
            </a:r>
          </a:p>
          <a:p>
            <a:pPr marL="0" indent="0" algn="l">
              <a:buNone/>
            </a:pPr>
            <a:r>
              <a:rPr lang="en-GB" sz="1400" b="1" i="0" dirty="0">
                <a:effectLst/>
              </a:rPr>
              <a:t>Peer Review:</a:t>
            </a:r>
            <a:r>
              <a:rPr lang="en-GB" sz="1400" dirty="0"/>
              <a:t> </a:t>
            </a:r>
            <a:r>
              <a:rPr lang="en-GB" sz="1400" b="0" i="0" dirty="0">
                <a:solidFill>
                  <a:schemeClr val="accent1"/>
                </a:solidFill>
                <a:effectLst/>
              </a:rPr>
              <a:t>Shared the GitHub URL with peers to seek feedback and ensure the data wrangling process is sound.</a:t>
            </a:r>
          </a:p>
          <a:p>
            <a:pPr marL="0" indent="0" algn="l">
              <a:buNone/>
            </a:pPr>
            <a:endParaRPr lang="en-GB" sz="1400" b="0" i="0" dirty="0">
              <a:solidFill>
                <a:srgbClr val="D1D5DB"/>
              </a:solidFill>
              <a:effectLst/>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735967" y="2026629"/>
            <a:ext cx="6720065" cy="2804741"/>
          </a:xfrm>
          <a:prstGeom prst="rect">
            <a:avLst/>
          </a:prstGeom>
        </p:spPr>
        <p:txBody>
          <a:bodyPr>
            <a:normAutofit/>
          </a:bodyPr>
          <a:lstStyle/>
          <a:p>
            <a:pPr marL="0" indent="0" algn="just">
              <a:lnSpc>
                <a:spcPct val="150000"/>
              </a:lnSpc>
              <a:buNone/>
            </a:pPr>
            <a:r>
              <a:rPr lang="en-GB" sz="1600" b="0" i="0" dirty="0">
                <a:effectLst/>
              </a:rPr>
              <a:t>In building and evaluating the classification model for SpaceX's first-stage landing outcomes, we meticulously prepared the data, selected significant features, and trained various models. We employed performance metrics, cross-validation, hyperparameter tuning, and feature importance analysis to improve and identify the top-performing model. The chosen model, backed by rigorous evaluation, offers valuable predictive capabilities that can impact the cost of future launches and enhance SpaceX's competitive edge.</a:t>
            </a:r>
            <a:endParaRPr lang="en-US" sz="16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068262" y="2097468"/>
            <a:ext cx="10055475" cy="26630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r>
              <a:rPr lang="en-GB" sz="1600" b="0" i="0" dirty="0">
                <a:solidFill>
                  <a:schemeClr val="tx1"/>
                </a:solidFill>
                <a:effectLst/>
                <a:latin typeface="+mn-lt"/>
              </a:rPr>
              <a:t>In our exploratory data analysis (EDA), we uncovered valuable insights into SpaceX's first-stage landing outcomes. We visualized the distribution of launches across different sites and orbits and examined the mission success rates. Furthermore, our interactive analytics demo showcased key EDA findings through informative screenshots, allowing for a dynamic exploration of the data.</a:t>
            </a:r>
          </a:p>
          <a:p>
            <a:pPr algn="l"/>
            <a:r>
              <a:rPr lang="en-GB" sz="1600" b="0" i="0" dirty="0">
                <a:solidFill>
                  <a:schemeClr val="tx1"/>
                </a:solidFill>
                <a:effectLst/>
                <a:latin typeface="+mn-lt"/>
              </a:rPr>
              <a:t>On the predictive analysis front, we employed classification models to forecast the success of first-stage landings. Our top-performing model exhibited impressive accuracy and precision, offering SpaceX a powerful tool for predicting landing outcomes. This predictive capability can significantly impact launch costs and operational efficiency.</a:t>
            </a:r>
          </a:p>
          <a:p>
            <a:pPr lvl="1"/>
            <a:endParaRPr lang="en-US" sz="1600" dirty="0">
              <a:solidFill>
                <a:schemeClr val="tx1"/>
              </a:solidFill>
              <a:latin typeface="+mn-lt"/>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299405" y="1917357"/>
            <a:ext cx="9593190" cy="3023286"/>
          </a:xfrm>
          <a:prstGeom prst="rect">
            <a:avLst/>
          </a:prstGeom>
        </p:spPr>
        <p:txBody>
          <a:bodyPr vert="horz" lIns="91440" tIns="45720" rIns="91440" bIns="45720" rtlCol="0" anchor="t">
            <a:normAutofit/>
          </a:bodyPr>
          <a:lstStyle/>
          <a:p>
            <a:pPr algn="l"/>
            <a:r>
              <a:rPr lang="en-GB" sz="1600" b="0" i="0" dirty="0">
                <a:effectLst/>
              </a:rPr>
              <a:t>In conclusion, our data science journey through SpaceX's rocket launch dataset has been a fascinating exploration of the dynamics behind their first-stage landing outcomes. We embarked on this mission to uncover valuable insights and harness predictive models that can benefit SpaceX and the aerospace industry at large. Our in-depth analysis, interactive visuals, and predictive </a:t>
            </a:r>
            <a:r>
              <a:rPr lang="en-GB" sz="1600" b="0" i="0" dirty="0" err="1">
                <a:effectLst/>
              </a:rPr>
              <a:t>modeling</a:t>
            </a:r>
            <a:r>
              <a:rPr lang="en-GB" sz="1600" b="0" i="0" dirty="0">
                <a:effectLst/>
              </a:rPr>
              <a:t> have shed light on the factors influencing mission success and failure.</a:t>
            </a:r>
          </a:p>
          <a:p>
            <a:pPr algn="l"/>
            <a:r>
              <a:rPr lang="en-GB" sz="1600" b="0" i="0" dirty="0">
                <a:effectLst/>
              </a:rPr>
              <a:t>By understanding the nuances of SpaceX's missions, we've not only provided a comprehensive overview of past launches but also equipped the company with a tool to enhance future launch planning and cost-effectiveness. This project has demonstrated the power of data science in optimizing space exploration and redefining the boundaries of what's possible in the aerospace sector. With this knowledge, we look forward to contributing to the success of future space </a:t>
            </a:r>
            <a:r>
              <a:rPr lang="en-GB" sz="1600" b="0" i="0" dirty="0" err="1">
                <a:effectLst/>
              </a:rPr>
              <a:t>endeavors</a:t>
            </a:r>
            <a:r>
              <a:rPr lang="en-GB" sz="1600" b="0" i="0" dirty="0">
                <a:effectLst/>
              </a:rPr>
              <a:t> and the broader field of data-driven decision-making.</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07188E56-C851-B7DB-E5A3-2416644871A1}"/>
              </a:ext>
            </a:extLst>
          </p:cNvPr>
          <p:cNvSpPr txBox="1">
            <a:spLocks/>
          </p:cNvSpPr>
          <p:nvPr/>
        </p:nvSpPr>
        <p:spPr>
          <a:xfrm>
            <a:off x="719762" y="2259873"/>
            <a:ext cx="10616097" cy="243475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50000"/>
              </a:lnSpc>
              <a:spcBef>
                <a:spcPts val="1400"/>
              </a:spcBef>
              <a:buNone/>
            </a:pPr>
            <a:r>
              <a:rPr lang="en-GB" sz="1600" b="0" i="0" dirty="0">
                <a:solidFill>
                  <a:schemeClr val="tx1"/>
                </a:solidFill>
                <a:effectLst/>
                <a:latin typeface="+mn-lt"/>
              </a:rPr>
              <a:t>Our data science journey encompassed robust methodologies and yielded insightful results. We meticulously collected and wrangled data, ensuring data quality. Through Exploratory Data Analysis (EDA), we unearthed correlations, launch site-specific success rates, and payload mass impact. EDA with SQL added depth to our insights. The development of an interactive map and </a:t>
            </a:r>
            <a:r>
              <a:rPr lang="en-GB" sz="1600" b="0" i="0" dirty="0" err="1">
                <a:solidFill>
                  <a:schemeClr val="tx1"/>
                </a:solidFill>
                <a:effectLst/>
                <a:latin typeface="+mn-lt"/>
              </a:rPr>
              <a:t>Plotly</a:t>
            </a:r>
            <a:r>
              <a:rPr lang="en-GB" sz="1600" b="0" i="0" dirty="0">
                <a:solidFill>
                  <a:schemeClr val="tx1"/>
                </a:solidFill>
                <a:effectLst/>
                <a:latin typeface="+mn-lt"/>
              </a:rPr>
              <a:t> Dash dashboard allowed for dynamic data exploration. Our predictive analysis demonstrated a high accuracy in classifying successful first stage landings. With precision, recall, and F1 score metrics, we underscored our model's robustness. This project has unveiled valuable insights and predictive capabilities for mission success in SpaceX Falcon 9 launches.</a:t>
            </a:r>
            <a:endParaRPr lang="en-US" sz="1600" dirty="0">
              <a:solidFill>
                <a:schemeClr val="tx1"/>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167123" y="2101589"/>
            <a:ext cx="9857754" cy="26548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50000"/>
              </a:lnSpc>
              <a:spcBef>
                <a:spcPts val="1400"/>
              </a:spcBef>
              <a:buNone/>
            </a:pPr>
            <a:r>
              <a:rPr lang="en-GB" sz="1600" b="0" i="0" dirty="0">
                <a:solidFill>
                  <a:schemeClr val="tx1"/>
                </a:solidFill>
                <a:effectLst/>
                <a:latin typeface="+mn-lt"/>
              </a:rPr>
              <a:t>In the realm of space exploration, SpaceX, led by visionary entrepreneur Elon Musk, has emerged as a pioneer in rocketry. The Falcon 9 rocket, notable for its innovative reusability, has revolutionized the economics of space travel. This project delves into SpaceX's extensive launch records to unearth valuable insights into the factors influencing the success of the Falcon 9 first stage landings. We aim to address pivotal questions: What are the key determinants of a successful landing? How does the choice of launch site impact mission outcomes? What role does payload mass play in achieving mission objectives? Through rigorous data analysis and predictive </a:t>
            </a:r>
            <a:r>
              <a:rPr lang="en-GB" sz="1600" b="0" i="0" dirty="0" err="1">
                <a:solidFill>
                  <a:schemeClr val="tx1"/>
                </a:solidFill>
                <a:effectLst/>
                <a:latin typeface="+mn-lt"/>
              </a:rPr>
              <a:t>modeling</a:t>
            </a:r>
            <a:r>
              <a:rPr lang="en-GB" sz="1600" b="0" i="0" dirty="0">
                <a:solidFill>
                  <a:schemeClr val="tx1"/>
                </a:solidFill>
                <a:effectLst/>
                <a:latin typeface="+mn-lt"/>
              </a:rPr>
              <a:t>, this presentation aims to provide valuable answers to these questions and enhance our understanding of space mission success factors.</a:t>
            </a:r>
            <a:endParaRPr lang="en-US" sz="1600" dirty="0">
              <a:solidFill>
                <a:schemeClr val="tx1"/>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6188" y="1603556"/>
            <a:ext cx="10999623" cy="2955381"/>
          </a:xfrm>
          <a:prstGeom prst="rect">
            <a:avLst/>
          </a:prstGeom>
        </p:spPr>
        <p:txBody>
          <a:bodyPr/>
          <a:lstStyle/>
          <a:p>
            <a:pPr>
              <a:lnSpc>
                <a:spcPct val="100000"/>
              </a:lnSpc>
              <a:spcBef>
                <a:spcPts val="1400"/>
              </a:spcBef>
            </a:pPr>
            <a:r>
              <a:rPr lang="en-US" sz="16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1600" dirty="0">
                <a:solidFill>
                  <a:schemeClr val="accent3">
                    <a:lumMod val="25000"/>
                  </a:schemeClr>
                </a:solidFill>
                <a:latin typeface="Abadi" panose="020B0604020104020204" pitchFamily="34" charset="0"/>
              </a:rPr>
              <a:t>You need to present your data collection process use key phrases and flowcharts</a:t>
            </a:r>
            <a:endParaRPr lang="en-US" sz="1800" dirty="0"/>
          </a:p>
          <a:p>
            <a:pPr marL="0" indent="0">
              <a:lnSpc>
                <a:spcPct val="150000"/>
              </a:lnSpc>
              <a:buNone/>
            </a:pPr>
            <a:r>
              <a:rPr lang="en-GB" sz="1600" b="0" i="0" dirty="0">
                <a:effectLst/>
              </a:rPr>
              <a:t>The data collection process for this project began with web scraping of SpaceX launch records from an online source. This unstructured data was then structured into a dataset, including key attributes like launch site, payload mass, orbit type, booster version, and mission outcomes. The structured dataset served as the foundation for all subsequent analyses. Additionally, SQL queries were applied to this dataset to extract, transform, and filter data as needed for exploratory data analysis, visual analytics, and predictive </a:t>
            </a:r>
            <a:r>
              <a:rPr lang="en-GB" sz="1600" dirty="0" err="1"/>
              <a:t>modeling</a:t>
            </a:r>
            <a:r>
              <a:rPr lang="en-GB" sz="1600" dirty="0"/>
              <a:t>. The flowchart below provides a simplistic overview of this data collection process:</a:t>
            </a:r>
            <a:endParaRPr lang="en-US" sz="16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TextBox 1">
            <a:extLst>
              <a:ext uri="{FF2B5EF4-FFF2-40B4-BE49-F238E27FC236}">
                <a16:creationId xmlns:a16="http://schemas.microsoft.com/office/drawing/2014/main" id="{92E860C0-5C54-D2E8-D324-ECA30506530E}"/>
              </a:ext>
            </a:extLst>
          </p:cNvPr>
          <p:cNvSpPr txBox="1"/>
          <p:nvPr/>
        </p:nvSpPr>
        <p:spPr>
          <a:xfrm>
            <a:off x="770011" y="4663440"/>
            <a:ext cx="1581303" cy="369332"/>
          </a:xfrm>
          <a:prstGeom prst="rect">
            <a:avLst/>
          </a:prstGeom>
          <a:noFill/>
          <a:ln>
            <a:solidFill>
              <a:schemeClr val="tx1">
                <a:lumMod val="95000"/>
                <a:lumOff val="5000"/>
              </a:schemeClr>
            </a:solidFill>
          </a:ln>
        </p:spPr>
        <p:txBody>
          <a:bodyPr wrap="square" rtlCol="0">
            <a:spAutoFit/>
          </a:bodyPr>
          <a:lstStyle/>
          <a:p>
            <a:r>
              <a:rPr lang="en-US" dirty="0" err="1"/>
              <a:t>Webscraping</a:t>
            </a:r>
            <a:endParaRPr lang="en-AE" dirty="0"/>
          </a:p>
        </p:txBody>
      </p:sp>
      <p:cxnSp>
        <p:nvCxnSpPr>
          <p:cNvPr id="4" name="Straight Arrow Connector 3">
            <a:extLst>
              <a:ext uri="{FF2B5EF4-FFF2-40B4-BE49-F238E27FC236}">
                <a16:creationId xmlns:a16="http://schemas.microsoft.com/office/drawing/2014/main" id="{B71B1A1B-04F2-A7B3-2F6B-2CFFB0EB1587}"/>
              </a:ext>
            </a:extLst>
          </p:cNvPr>
          <p:cNvCxnSpPr/>
          <p:nvPr/>
        </p:nvCxnSpPr>
        <p:spPr>
          <a:xfrm>
            <a:off x="2495006" y="4833257"/>
            <a:ext cx="5486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97BA254-A213-CD8B-4987-89543C2ED9DF}"/>
              </a:ext>
            </a:extLst>
          </p:cNvPr>
          <p:cNvSpPr txBox="1"/>
          <p:nvPr/>
        </p:nvSpPr>
        <p:spPr>
          <a:xfrm>
            <a:off x="3187338" y="4663440"/>
            <a:ext cx="1581303" cy="646331"/>
          </a:xfrm>
          <a:prstGeom prst="rect">
            <a:avLst/>
          </a:prstGeom>
          <a:noFill/>
          <a:ln>
            <a:solidFill>
              <a:schemeClr val="tx1">
                <a:lumMod val="95000"/>
                <a:lumOff val="5000"/>
              </a:schemeClr>
            </a:solidFill>
          </a:ln>
        </p:spPr>
        <p:txBody>
          <a:bodyPr wrap="square" rtlCol="0">
            <a:spAutoFit/>
          </a:bodyPr>
          <a:lstStyle/>
          <a:p>
            <a:r>
              <a:rPr lang="en-US" dirty="0"/>
              <a:t>Data Structuring</a:t>
            </a:r>
            <a:endParaRPr lang="en-AE" dirty="0"/>
          </a:p>
        </p:txBody>
      </p:sp>
      <p:cxnSp>
        <p:nvCxnSpPr>
          <p:cNvPr id="8" name="Straight Arrow Connector 7">
            <a:extLst>
              <a:ext uri="{FF2B5EF4-FFF2-40B4-BE49-F238E27FC236}">
                <a16:creationId xmlns:a16="http://schemas.microsoft.com/office/drawing/2014/main" id="{2F84C896-5B6A-54AD-3A48-500E07409F07}"/>
              </a:ext>
            </a:extLst>
          </p:cNvPr>
          <p:cNvCxnSpPr/>
          <p:nvPr/>
        </p:nvCxnSpPr>
        <p:spPr>
          <a:xfrm>
            <a:off x="4912333" y="4833257"/>
            <a:ext cx="5486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4A41534-999E-7E01-5F69-56CFD43CAB13}"/>
              </a:ext>
            </a:extLst>
          </p:cNvPr>
          <p:cNvSpPr txBox="1"/>
          <p:nvPr/>
        </p:nvSpPr>
        <p:spPr>
          <a:xfrm>
            <a:off x="5604665" y="4663440"/>
            <a:ext cx="1581303" cy="369332"/>
          </a:xfrm>
          <a:prstGeom prst="rect">
            <a:avLst/>
          </a:prstGeom>
          <a:noFill/>
          <a:ln>
            <a:solidFill>
              <a:schemeClr val="tx1">
                <a:lumMod val="95000"/>
                <a:lumOff val="5000"/>
              </a:schemeClr>
            </a:solidFill>
          </a:ln>
        </p:spPr>
        <p:txBody>
          <a:bodyPr wrap="square" rtlCol="0">
            <a:spAutoFit/>
          </a:bodyPr>
          <a:lstStyle/>
          <a:p>
            <a:r>
              <a:rPr lang="en-US" dirty="0"/>
              <a:t>Data Creation</a:t>
            </a:r>
            <a:endParaRPr lang="en-AE" dirty="0"/>
          </a:p>
        </p:txBody>
      </p:sp>
      <p:cxnSp>
        <p:nvCxnSpPr>
          <p:cNvPr id="10" name="Straight Arrow Connector 9">
            <a:extLst>
              <a:ext uri="{FF2B5EF4-FFF2-40B4-BE49-F238E27FC236}">
                <a16:creationId xmlns:a16="http://schemas.microsoft.com/office/drawing/2014/main" id="{2F4CF338-D8A7-4336-223F-14AC98418ACD}"/>
              </a:ext>
            </a:extLst>
          </p:cNvPr>
          <p:cNvCxnSpPr/>
          <p:nvPr/>
        </p:nvCxnSpPr>
        <p:spPr>
          <a:xfrm>
            <a:off x="7329660" y="4833257"/>
            <a:ext cx="5486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F0A4D1B-EA9E-795C-BA28-5E5D88F3CC94}"/>
              </a:ext>
            </a:extLst>
          </p:cNvPr>
          <p:cNvSpPr txBox="1"/>
          <p:nvPr/>
        </p:nvSpPr>
        <p:spPr>
          <a:xfrm>
            <a:off x="8021992" y="4663440"/>
            <a:ext cx="1581303" cy="369332"/>
          </a:xfrm>
          <a:prstGeom prst="rect">
            <a:avLst/>
          </a:prstGeom>
          <a:noFill/>
          <a:ln>
            <a:solidFill>
              <a:schemeClr val="tx1">
                <a:lumMod val="95000"/>
                <a:lumOff val="5000"/>
              </a:schemeClr>
            </a:solidFill>
          </a:ln>
        </p:spPr>
        <p:txBody>
          <a:bodyPr wrap="square" rtlCol="0">
            <a:spAutoFit/>
          </a:bodyPr>
          <a:lstStyle/>
          <a:p>
            <a:r>
              <a:rPr lang="en-US" dirty="0"/>
              <a:t>SQL Queries</a:t>
            </a:r>
            <a:endParaRPr lang="en-AE"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chemeClr val="accent3">
                    <a:lumMod val="25000"/>
                  </a:schemeClr>
                </a:solidFill>
                <a:latin typeface="Abadi" panose="020B0604020104020204" pitchFamily="34" charset="0"/>
                <a:hlinkClick r:id="rId3"/>
              </a:rPr>
              <a:t>link to URL</a:t>
            </a:r>
            <a:r>
              <a:rPr lang="en-US" sz="2200" dirty="0">
                <a:solidFill>
                  <a:schemeClr val="accent3">
                    <a:lumMod val="25000"/>
                  </a:schemeClr>
                </a:solidFill>
                <a:latin typeface="Abadi" panose="020B0604020104020204" pitchFamily="34" charset="0"/>
              </a:rPr>
              <a:t>) as an external reference and peer-review purpose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18" name="Group 17">
            <a:extLst>
              <a:ext uri="{FF2B5EF4-FFF2-40B4-BE49-F238E27FC236}">
                <a16:creationId xmlns:a16="http://schemas.microsoft.com/office/drawing/2014/main" id="{6436D9C8-0BD9-F51D-6F25-8F15C25F78EF}"/>
              </a:ext>
            </a:extLst>
          </p:cNvPr>
          <p:cNvGrpSpPr/>
          <p:nvPr/>
        </p:nvGrpSpPr>
        <p:grpSpPr>
          <a:xfrm>
            <a:off x="7577184" y="1800225"/>
            <a:ext cx="2820850" cy="3967094"/>
            <a:chOff x="5461001" y="1800225"/>
            <a:chExt cx="2820850" cy="3967094"/>
          </a:xfrm>
        </p:grpSpPr>
        <p:sp>
          <p:nvSpPr>
            <p:cNvPr id="9" name="TextBox 8">
              <a:extLst>
                <a:ext uri="{FF2B5EF4-FFF2-40B4-BE49-F238E27FC236}">
                  <a16:creationId xmlns:a16="http://schemas.microsoft.com/office/drawing/2014/main" id="{5707FD45-835F-9694-5042-EDF8287BBA7C}"/>
                </a:ext>
              </a:extLst>
            </p:cNvPr>
            <p:cNvSpPr txBox="1"/>
            <p:nvPr/>
          </p:nvSpPr>
          <p:spPr>
            <a:xfrm>
              <a:off x="5461001" y="1800225"/>
              <a:ext cx="2820850" cy="549049"/>
            </a:xfrm>
            <a:prstGeom prst="rect">
              <a:avLst/>
            </a:prstGeom>
            <a:noFill/>
            <a:ln>
              <a:solidFill>
                <a:schemeClr val="tx1"/>
              </a:solidFill>
            </a:ln>
          </p:spPr>
          <p:txBody>
            <a:bodyPr wrap="square" rtlCol="0">
              <a:spAutoFit/>
            </a:bodyPr>
            <a:lstStyle/>
            <a:p>
              <a:r>
                <a:rPr lang="en-GB" sz="1000" b="1" i="0" dirty="0">
                  <a:effectLst/>
                  <a:latin typeface="Söhne"/>
                </a:rPr>
                <a:t>SpaceX API Integration:</a:t>
              </a:r>
              <a:r>
                <a:rPr lang="en-GB" sz="1000" b="0" i="0" dirty="0">
                  <a:solidFill>
                    <a:srgbClr val="D1D5DB"/>
                  </a:solidFill>
                  <a:effectLst/>
                  <a:latin typeface="Söhne"/>
                </a:rPr>
                <a:t> </a:t>
              </a:r>
              <a:r>
                <a:rPr lang="en-GB" sz="1000" b="0" i="0" dirty="0">
                  <a:solidFill>
                    <a:schemeClr val="accent1"/>
                  </a:solidFill>
                  <a:effectLst/>
                  <a:latin typeface="Söhne"/>
                </a:rPr>
                <a:t>Data was collected from SpaceX using RESTful API calls. The API provided detailed information on SpaceX launches.</a:t>
              </a:r>
              <a:endParaRPr lang="en-AE" sz="1000" dirty="0">
                <a:solidFill>
                  <a:schemeClr val="accent1"/>
                </a:solidFill>
              </a:endParaRPr>
            </a:p>
          </p:txBody>
        </p:sp>
        <p:sp>
          <p:nvSpPr>
            <p:cNvPr id="10" name="TextBox 9">
              <a:extLst>
                <a:ext uri="{FF2B5EF4-FFF2-40B4-BE49-F238E27FC236}">
                  <a16:creationId xmlns:a16="http://schemas.microsoft.com/office/drawing/2014/main" id="{7D943846-9C0F-6BE9-9A45-5DABEB11865A}"/>
                </a:ext>
              </a:extLst>
            </p:cNvPr>
            <p:cNvSpPr txBox="1"/>
            <p:nvPr/>
          </p:nvSpPr>
          <p:spPr>
            <a:xfrm>
              <a:off x="5461001" y="2651612"/>
              <a:ext cx="2820850" cy="549049"/>
            </a:xfrm>
            <a:prstGeom prst="rect">
              <a:avLst/>
            </a:prstGeom>
            <a:noFill/>
            <a:ln>
              <a:solidFill>
                <a:schemeClr val="tx1"/>
              </a:solidFill>
            </a:ln>
          </p:spPr>
          <p:txBody>
            <a:bodyPr wrap="square" rtlCol="0">
              <a:spAutoFit/>
            </a:bodyPr>
            <a:lstStyle/>
            <a:p>
              <a:r>
                <a:rPr lang="en-GB" sz="1000" b="1" i="0" dirty="0">
                  <a:effectLst/>
                  <a:latin typeface="Söhne"/>
                </a:rPr>
                <a:t>API Endpoint Selection:</a:t>
              </a:r>
              <a:r>
                <a:rPr lang="en-GB" sz="1000" b="0" i="0" dirty="0">
                  <a:solidFill>
                    <a:srgbClr val="D1D5DB"/>
                  </a:solidFill>
                  <a:effectLst/>
                  <a:latin typeface="Söhne"/>
                </a:rPr>
                <a:t> </a:t>
              </a:r>
              <a:r>
                <a:rPr lang="en-GB" sz="1000" b="0" i="0" dirty="0">
                  <a:solidFill>
                    <a:schemeClr val="accent1"/>
                  </a:solidFill>
                  <a:effectLst/>
                  <a:latin typeface="Söhne"/>
                </a:rPr>
                <a:t>The API endpoints for launches, launchpads, and rockets were identified as primary data sources.</a:t>
              </a:r>
              <a:endParaRPr lang="en-AE" sz="1000" dirty="0">
                <a:solidFill>
                  <a:schemeClr val="accent1"/>
                </a:solidFill>
              </a:endParaRPr>
            </a:p>
          </p:txBody>
        </p:sp>
        <p:sp>
          <p:nvSpPr>
            <p:cNvPr id="13" name="TextBox 12">
              <a:extLst>
                <a:ext uri="{FF2B5EF4-FFF2-40B4-BE49-F238E27FC236}">
                  <a16:creationId xmlns:a16="http://schemas.microsoft.com/office/drawing/2014/main" id="{01616802-FF76-5BC8-02D5-99C3F0FD9001}"/>
                </a:ext>
              </a:extLst>
            </p:cNvPr>
            <p:cNvSpPr txBox="1"/>
            <p:nvPr/>
          </p:nvSpPr>
          <p:spPr>
            <a:xfrm>
              <a:off x="5461001" y="3502999"/>
              <a:ext cx="2820850" cy="400110"/>
            </a:xfrm>
            <a:prstGeom prst="rect">
              <a:avLst/>
            </a:prstGeom>
            <a:noFill/>
            <a:ln>
              <a:solidFill>
                <a:schemeClr val="tx1"/>
              </a:solidFill>
            </a:ln>
          </p:spPr>
          <p:txBody>
            <a:bodyPr wrap="square" rtlCol="0">
              <a:spAutoFit/>
            </a:bodyPr>
            <a:lstStyle/>
            <a:p>
              <a:r>
                <a:rPr lang="en-GB" sz="1000" b="1" i="0" dirty="0">
                  <a:effectLst/>
                  <a:latin typeface="Söhne"/>
                </a:rPr>
                <a:t>Data Retrieval:</a:t>
              </a:r>
              <a:r>
                <a:rPr lang="en-GB" sz="1000" b="0" i="0" dirty="0">
                  <a:solidFill>
                    <a:srgbClr val="D1D5DB"/>
                  </a:solidFill>
                  <a:effectLst/>
                  <a:latin typeface="Söhne"/>
                </a:rPr>
                <a:t> </a:t>
              </a:r>
              <a:r>
                <a:rPr lang="en-GB" sz="1000" b="0" i="0" dirty="0">
                  <a:solidFill>
                    <a:schemeClr val="accent1"/>
                  </a:solidFill>
                  <a:effectLst/>
                  <a:latin typeface="Söhne"/>
                </a:rPr>
                <a:t>Using the requests library in Python, API calls were made to retrieve JSON data</a:t>
              </a:r>
              <a:r>
                <a:rPr lang="en-GB" sz="1000" b="0" i="0" dirty="0">
                  <a:solidFill>
                    <a:srgbClr val="D1D5DB"/>
                  </a:solidFill>
                  <a:effectLst/>
                  <a:latin typeface="Söhne"/>
                </a:rPr>
                <a:t>.</a:t>
              </a:r>
              <a:endParaRPr lang="en-AE" sz="1000" dirty="0">
                <a:solidFill>
                  <a:schemeClr val="accent1"/>
                </a:solidFill>
              </a:endParaRPr>
            </a:p>
          </p:txBody>
        </p:sp>
        <p:sp>
          <p:nvSpPr>
            <p:cNvPr id="16" name="TextBox 15">
              <a:extLst>
                <a:ext uri="{FF2B5EF4-FFF2-40B4-BE49-F238E27FC236}">
                  <a16:creationId xmlns:a16="http://schemas.microsoft.com/office/drawing/2014/main" id="{948A1283-750B-0EC7-10D9-D8EBA3B9F4F6}"/>
                </a:ext>
              </a:extLst>
            </p:cNvPr>
            <p:cNvSpPr txBox="1"/>
            <p:nvPr/>
          </p:nvSpPr>
          <p:spPr>
            <a:xfrm>
              <a:off x="5461001" y="4205447"/>
              <a:ext cx="2820850" cy="707886"/>
            </a:xfrm>
            <a:prstGeom prst="rect">
              <a:avLst/>
            </a:prstGeom>
            <a:noFill/>
            <a:ln>
              <a:solidFill>
                <a:schemeClr val="tx1"/>
              </a:solidFill>
            </a:ln>
          </p:spPr>
          <p:txBody>
            <a:bodyPr wrap="square" rtlCol="0">
              <a:spAutoFit/>
            </a:bodyPr>
            <a:lstStyle/>
            <a:p>
              <a:r>
                <a:rPr lang="en-GB" sz="1000" b="1" i="0" dirty="0">
                  <a:effectLst/>
                  <a:latin typeface="Söhne"/>
                </a:rPr>
                <a:t>Data Parsing:</a:t>
              </a:r>
              <a:r>
                <a:rPr lang="en-GB" sz="1000" b="0" i="0" dirty="0">
                  <a:solidFill>
                    <a:srgbClr val="D1D5DB"/>
                  </a:solidFill>
                  <a:effectLst/>
                  <a:latin typeface="Söhne"/>
                </a:rPr>
                <a:t> </a:t>
              </a:r>
              <a:r>
                <a:rPr lang="en-GB" sz="1000" b="0" i="0" dirty="0">
                  <a:solidFill>
                    <a:schemeClr val="accent1"/>
                  </a:solidFill>
                  <a:effectLst/>
                  <a:latin typeface="Söhne"/>
                </a:rPr>
                <a:t>The JSON responses were parsed to extract relevant information about launches, including launch site, payload mass, mission outcome, and more.</a:t>
              </a:r>
              <a:endParaRPr lang="en-AE" sz="1000" dirty="0">
                <a:solidFill>
                  <a:schemeClr val="accent1"/>
                </a:solidFill>
              </a:endParaRPr>
            </a:p>
          </p:txBody>
        </p:sp>
        <p:sp>
          <p:nvSpPr>
            <p:cNvPr id="17" name="TextBox 16">
              <a:extLst>
                <a:ext uri="{FF2B5EF4-FFF2-40B4-BE49-F238E27FC236}">
                  <a16:creationId xmlns:a16="http://schemas.microsoft.com/office/drawing/2014/main" id="{0BD2A9A8-C9DF-608C-1B67-70306B24AAED}"/>
                </a:ext>
              </a:extLst>
            </p:cNvPr>
            <p:cNvSpPr txBox="1"/>
            <p:nvPr/>
          </p:nvSpPr>
          <p:spPr>
            <a:xfrm>
              <a:off x="5461001" y="5213321"/>
              <a:ext cx="2820850" cy="553998"/>
            </a:xfrm>
            <a:prstGeom prst="rect">
              <a:avLst/>
            </a:prstGeom>
            <a:noFill/>
            <a:ln>
              <a:solidFill>
                <a:schemeClr val="tx1"/>
              </a:solidFill>
            </a:ln>
          </p:spPr>
          <p:txBody>
            <a:bodyPr wrap="square" rtlCol="0">
              <a:spAutoFit/>
            </a:bodyPr>
            <a:lstStyle/>
            <a:p>
              <a:r>
                <a:rPr lang="en-GB" sz="1000" b="1" i="0" dirty="0">
                  <a:effectLst/>
                  <a:latin typeface="Söhne"/>
                </a:rPr>
                <a:t>Data Transformation:</a:t>
              </a:r>
              <a:r>
                <a:rPr lang="en-GB" sz="1000" b="0" i="0" dirty="0">
                  <a:solidFill>
                    <a:srgbClr val="D1D5DB"/>
                  </a:solidFill>
                  <a:effectLst/>
                  <a:latin typeface="Söhne"/>
                </a:rPr>
                <a:t> </a:t>
              </a:r>
              <a:r>
                <a:rPr lang="en-GB" sz="1000" b="0" i="0" dirty="0">
                  <a:solidFill>
                    <a:schemeClr val="accent1"/>
                  </a:solidFill>
                  <a:effectLst/>
                  <a:latin typeface="Söhne"/>
                </a:rPr>
                <a:t>Extracted data was organized into a structured dataset to facilitate analysis.</a:t>
              </a:r>
              <a:endParaRPr lang="en-AE" sz="1000" dirty="0">
                <a:solidFill>
                  <a:schemeClr val="accent1"/>
                </a:solidFill>
              </a:endParaRPr>
            </a:p>
          </p:txBody>
        </p:sp>
      </p:grpSp>
      <p:cxnSp>
        <p:nvCxnSpPr>
          <p:cNvPr id="20" name="Straight Arrow Connector 19">
            <a:extLst>
              <a:ext uri="{FF2B5EF4-FFF2-40B4-BE49-F238E27FC236}">
                <a16:creationId xmlns:a16="http://schemas.microsoft.com/office/drawing/2014/main" id="{E9FAF4E8-1C3A-20C3-7CCE-F911328C305F}"/>
              </a:ext>
            </a:extLst>
          </p:cNvPr>
          <p:cNvCxnSpPr>
            <a:stCxn id="9" idx="2"/>
            <a:endCxn id="10" idx="0"/>
          </p:cNvCxnSpPr>
          <p:nvPr/>
        </p:nvCxnSpPr>
        <p:spPr>
          <a:xfrm>
            <a:off x="8987609" y="2349274"/>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20080A2-F1F0-5425-9F48-81014BCB416D}"/>
              </a:ext>
            </a:extLst>
          </p:cNvPr>
          <p:cNvCxnSpPr/>
          <p:nvPr/>
        </p:nvCxnSpPr>
        <p:spPr>
          <a:xfrm>
            <a:off x="8987609" y="3200661"/>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5F496C2-4FCA-E07C-7546-4072C1894864}"/>
              </a:ext>
            </a:extLst>
          </p:cNvPr>
          <p:cNvCxnSpPr/>
          <p:nvPr/>
        </p:nvCxnSpPr>
        <p:spPr>
          <a:xfrm>
            <a:off x="8987609" y="3903109"/>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D245FD65-6C74-B92A-F5FC-AA0535E57DA5}"/>
              </a:ext>
            </a:extLst>
          </p:cNvPr>
          <p:cNvCxnSpPr/>
          <p:nvPr/>
        </p:nvCxnSpPr>
        <p:spPr>
          <a:xfrm>
            <a:off x="8996681" y="4913333"/>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 (</a:t>
            </a:r>
            <a:r>
              <a:rPr lang="en-US" sz="2200" dirty="0">
                <a:solidFill>
                  <a:schemeClr val="accent3">
                    <a:lumMod val="25000"/>
                  </a:schemeClr>
                </a:solidFill>
                <a:latin typeface="Abadi" panose="020B0604020104020204" pitchFamily="34" charset="0"/>
                <a:hlinkClick r:id="rId3"/>
              </a:rPr>
              <a:t>link</a:t>
            </a:r>
            <a:r>
              <a:rPr lang="en-US" sz="22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5" name="Group 4">
            <a:extLst>
              <a:ext uri="{FF2B5EF4-FFF2-40B4-BE49-F238E27FC236}">
                <a16:creationId xmlns:a16="http://schemas.microsoft.com/office/drawing/2014/main" id="{4B2D56DC-198C-2230-273C-3ABD046FB1F7}"/>
              </a:ext>
            </a:extLst>
          </p:cNvPr>
          <p:cNvGrpSpPr/>
          <p:nvPr/>
        </p:nvGrpSpPr>
        <p:grpSpPr>
          <a:xfrm>
            <a:off x="5112295" y="1792288"/>
            <a:ext cx="2820850" cy="3831345"/>
            <a:chOff x="5461001" y="1800225"/>
            <a:chExt cx="2820850" cy="3831345"/>
          </a:xfrm>
        </p:grpSpPr>
        <p:sp>
          <p:nvSpPr>
            <p:cNvPr id="7" name="TextBox 6">
              <a:extLst>
                <a:ext uri="{FF2B5EF4-FFF2-40B4-BE49-F238E27FC236}">
                  <a16:creationId xmlns:a16="http://schemas.microsoft.com/office/drawing/2014/main" id="{6904476A-EBC7-51F6-F56E-81C17F9F4872}"/>
                </a:ext>
              </a:extLst>
            </p:cNvPr>
            <p:cNvSpPr txBox="1"/>
            <p:nvPr/>
          </p:nvSpPr>
          <p:spPr>
            <a:xfrm>
              <a:off x="5461001" y="1800225"/>
              <a:ext cx="2820850" cy="549049"/>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Project Purpose:</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The goal of web scraping is to collect data from a specific website for analysis.</a:t>
              </a:r>
            </a:p>
          </p:txBody>
        </p:sp>
        <p:sp>
          <p:nvSpPr>
            <p:cNvPr id="8" name="TextBox 7">
              <a:extLst>
                <a:ext uri="{FF2B5EF4-FFF2-40B4-BE49-F238E27FC236}">
                  <a16:creationId xmlns:a16="http://schemas.microsoft.com/office/drawing/2014/main" id="{BBFD261B-38A9-2F8F-1F79-45DE8E5251D6}"/>
                </a:ext>
              </a:extLst>
            </p:cNvPr>
            <p:cNvSpPr txBox="1"/>
            <p:nvPr/>
          </p:nvSpPr>
          <p:spPr>
            <a:xfrm>
              <a:off x="5461001" y="2651612"/>
              <a:ext cx="2820850" cy="400110"/>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Website Selection:</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Identify the target website for data collection</a:t>
              </a:r>
              <a:r>
                <a:rPr lang="en-GB" sz="1000" b="0" i="0" dirty="0">
                  <a:solidFill>
                    <a:srgbClr val="D1D5DB"/>
                  </a:solidFill>
                  <a:effectLst/>
                  <a:latin typeface="Söhne"/>
                </a:rPr>
                <a:t>.</a:t>
              </a:r>
            </a:p>
          </p:txBody>
        </p:sp>
        <p:sp>
          <p:nvSpPr>
            <p:cNvPr id="9" name="TextBox 8">
              <a:extLst>
                <a:ext uri="{FF2B5EF4-FFF2-40B4-BE49-F238E27FC236}">
                  <a16:creationId xmlns:a16="http://schemas.microsoft.com/office/drawing/2014/main" id="{897A23C3-F292-B8C3-9B83-BD3506113573}"/>
                </a:ext>
              </a:extLst>
            </p:cNvPr>
            <p:cNvSpPr txBox="1"/>
            <p:nvPr/>
          </p:nvSpPr>
          <p:spPr>
            <a:xfrm>
              <a:off x="5461001" y="3406958"/>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Select Tools:</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Choose appropriate tools and libraries for web scraping (e.g., Python, Beautiful Soup, or Scrapy).</a:t>
              </a:r>
            </a:p>
          </p:txBody>
        </p:sp>
        <p:sp>
          <p:nvSpPr>
            <p:cNvPr id="10" name="TextBox 9">
              <a:extLst>
                <a:ext uri="{FF2B5EF4-FFF2-40B4-BE49-F238E27FC236}">
                  <a16:creationId xmlns:a16="http://schemas.microsoft.com/office/drawing/2014/main" id="{1BDC6256-052F-E81C-D860-7037751C9A38}"/>
                </a:ext>
              </a:extLst>
            </p:cNvPr>
            <p:cNvSpPr txBox="1"/>
            <p:nvPr/>
          </p:nvSpPr>
          <p:spPr>
            <a:xfrm>
              <a:off x="5461001" y="4225041"/>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Access the Website:</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Use Python to send an HTTP request to the website and retrieve its HTML content.</a:t>
              </a:r>
            </a:p>
          </p:txBody>
        </p:sp>
        <p:sp>
          <p:nvSpPr>
            <p:cNvPr id="12" name="TextBox 11">
              <a:extLst>
                <a:ext uri="{FF2B5EF4-FFF2-40B4-BE49-F238E27FC236}">
                  <a16:creationId xmlns:a16="http://schemas.microsoft.com/office/drawing/2014/main" id="{F6062EE6-C88D-CDED-102E-D191E4B693B3}"/>
                </a:ext>
              </a:extLst>
            </p:cNvPr>
            <p:cNvSpPr txBox="1"/>
            <p:nvPr/>
          </p:nvSpPr>
          <p:spPr>
            <a:xfrm>
              <a:off x="5461001" y="5077572"/>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HTML Parsing:</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Parse the HTML content to extract specific data elements (e.g., text, tables, or images).</a:t>
              </a:r>
            </a:p>
          </p:txBody>
        </p:sp>
      </p:grpSp>
      <p:cxnSp>
        <p:nvCxnSpPr>
          <p:cNvPr id="13" name="Straight Arrow Connector 12">
            <a:extLst>
              <a:ext uri="{FF2B5EF4-FFF2-40B4-BE49-F238E27FC236}">
                <a16:creationId xmlns:a16="http://schemas.microsoft.com/office/drawing/2014/main" id="{7199F485-DF49-A949-9D93-BB0CCC31700A}"/>
              </a:ext>
            </a:extLst>
          </p:cNvPr>
          <p:cNvCxnSpPr>
            <a:stCxn id="7" idx="2"/>
            <a:endCxn id="8" idx="0"/>
          </p:cNvCxnSpPr>
          <p:nvPr/>
        </p:nvCxnSpPr>
        <p:spPr>
          <a:xfrm>
            <a:off x="6522720" y="2341337"/>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1861C7B-B59C-2FE2-6773-88C9F836B530}"/>
              </a:ext>
            </a:extLst>
          </p:cNvPr>
          <p:cNvCxnSpPr/>
          <p:nvPr/>
        </p:nvCxnSpPr>
        <p:spPr>
          <a:xfrm>
            <a:off x="6495867" y="3087240"/>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7EED7F0-BD64-B5FF-1EEF-455F47196E27}"/>
              </a:ext>
            </a:extLst>
          </p:cNvPr>
          <p:cNvCxnSpPr/>
          <p:nvPr/>
        </p:nvCxnSpPr>
        <p:spPr>
          <a:xfrm>
            <a:off x="6513648" y="3914930"/>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782CD91-E3D9-B207-6A05-297EBAE03CED}"/>
              </a:ext>
            </a:extLst>
          </p:cNvPr>
          <p:cNvCxnSpPr/>
          <p:nvPr/>
        </p:nvCxnSpPr>
        <p:spPr>
          <a:xfrm>
            <a:off x="6522720" y="4788287"/>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690B0552-95DC-4556-D58F-8676F40F5949}"/>
              </a:ext>
            </a:extLst>
          </p:cNvPr>
          <p:cNvGrpSpPr/>
          <p:nvPr/>
        </p:nvGrpSpPr>
        <p:grpSpPr>
          <a:xfrm>
            <a:off x="8714772" y="1792288"/>
            <a:ext cx="2820850" cy="3831345"/>
            <a:chOff x="5461001" y="1800225"/>
            <a:chExt cx="2820850" cy="3831345"/>
          </a:xfrm>
        </p:grpSpPr>
        <p:sp>
          <p:nvSpPr>
            <p:cNvPr id="18" name="TextBox 17">
              <a:extLst>
                <a:ext uri="{FF2B5EF4-FFF2-40B4-BE49-F238E27FC236}">
                  <a16:creationId xmlns:a16="http://schemas.microsoft.com/office/drawing/2014/main" id="{04DFF5C6-033B-0B35-FA90-E1848167115B}"/>
                </a:ext>
              </a:extLst>
            </p:cNvPr>
            <p:cNvSpPr txBox="1"/>
            <p:nvPr/>
          </p:nvSpPr>
          <p:spPr>
            <a:xfrm>
              <a:off x="5461001" y="1800225"/>
              <a:ext cx="2820850" cy="549049"/>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Peer Review:</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Share the GitHub URL with peers for evaluation and feedback on the scraping process.</a:t>
              </a:r>
            </a:p>
          </p:txBody>
        </p:sp>
        <p:sp>
          <p:nvSpPr>
            <p:cNvPr id="19" name="TextBox 18">
              <a:extLst>
                <a:ext uri="{FF2B5EF4-FFF2-40B4-BE49-F238E27FC236}">
                  <a16:creationId xmlns:a16="http://schemas.microsoft.com/office/drawing/2014/main" id="{600FF35F-6370-1027-E1A1-23795A974452}"/>
                </a:ext>
              </a:extLst>
            </p:cNvPr>
            <p:cNvSpPr txBox="1"/>
            <p:nvPr/>
          </p:nvSpPr>
          <p:spPr>
            <a:xfrm>
              <a:off x="5461001" y="2651612"/>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GitHub Repository:</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Create a GitHub repository to host the web scraping code for sharing and peer review</a:t>
              </a:r>
              <a:r>
                <a:rPr lang="en-GB" sz="1000" b="0" i="0" dirty="0">
                  <a:solidFill>
                    <a:srgbClr val="D1D5DB"/>
                  </a:solidFill>
                  <a:effectLst/>
                  <a:latin typeface="Söhne"/>
                </a:rPr>
                <a:t>..</a:t>
              </a:r>
            </a:p>
          </p:txBody>
        </p:sp>
        <p:sp>
          <p:nvSpPr>
            <p:cNvPr id="20" name="TextBox 19">
              <a:extLst>
                <a:ext uri="{FF2B5EF4-FFF2-40B4-BE49-F238E27FC236}">
                  <a16:creationId xmlns:a16="http://schemas.microsoft.com/office/drawing/2014/main" id="{5A9903CE-771E-DD14-60A0-F3AE1A638F94}"/>
                </a:ext>
              </a:extLst>
            </p:cNvPr>
            <p:cNvSpPr txBox="1"/>
            <p:nvPr/>
          </p:nvSpPr>
          <p:spPr>
            <a:xfrm>
              <a:off x="5461001" y="3406958"/>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Documentation:</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Keep track of the source, scraping methods, and data formats in documentation.</a:t>
              </a:r>
            </a:p>
          </p:txBody>
        </p:sp>
        <p:sp>
          <p:nvSpPr>
            <p:cNvPr id="21" name="TextBox 20">
              <a:extLst>
                <a:ext uri="{FF2B5EF4-FFF2-40B4-BE49-F238E27FC236}">
                  <a16:creationId xmlns:a16="http://schemas.microsoft.com/office/drawing/2014/main" id="{61B1175B-1B86-0988-8774-4A7FF155380F}"/>
                </a:ext>
              </a:extLst>
            </p:cNvPr>
            <p:cNvSpPr txBox="1"/>
            <p:nvPr/>
          </p:nvSpPr>
          <p:spPr>
            <a:xfrm>
              <a:off x="5461001" y="4225041"/>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Automation:</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Set up automation to periodically scrape the website for up-to-date data.</a:t>
              </a:r>
            </a:p>
          </p:txBody>
        </p:sp>
        <p:sp>
          <p:nvSpPr>
            <p:cNvPr id="22" name="TextBox 21">
              <a:extLst>
                <a:ext uri="{FF2B5EF4-FFF2-40B4-BE49-F238E27FC236}">
                  <a16:creationId xmlns:a16="http://schemas.microsoft.com/office/drawing/2014/main" id="{664BAD98-2689-7E86-74F8-17E1B62A5827}"/>
                </a:ext>
              </a:extLst>
            </p:cNvPr>
            <p:cNvSpPr txBox="1"/>
            <p:nvPr/>
          </p:nvSpPr>
          <p:spPr>
            <a:xfrm>
              <a:off x="5461001" y="5077572"/>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Data Storage:</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Store the cleaned data in a structured format, such as CSV, JSON, or a database.</a:t>
              </a:r>
            </a:p>
          </p:txBody>
        </p:sp>
      </p:grpSp>
      <p:cxnSp>
        <p:nvCxnSpPr>
          <p:cNvPr id="24" name="Straight Arrow Connector 23">
            <a:extLst>
              <a:ext uri="{FF2B5EF4-FFF2-40B4-BE49-F238E27FC236}">
                <a16:creationId xmlns:a16="http://schemas.microsoft.com/office/drawing/2014/main" id="{8A1A93BA-4CF7-FC88-D2A5-7FC4F924DC0D}"/>
              </a:ext>
            </a:extLst>
          </p:cNvPr>
          <p:cNvCxnSpPr/>
          <p:nvPr/>
        </p:nvCxnSpPr>
        <p:spPr>
          <a:xfrm>
            <a:off x="8125097" y="6193326"/>
            <a:ext cx="4702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CA45102-3188-911A-1DC1-3502604DF703}"/>
              </a:ext>
            </a:extLst>
          </p:cNvPr>
          <p:cNvCxnSpPr>
            <a:cxnSpLocks/>
          </p:cNvCxnSpPr>
          <p:nvPr/>
        </p:nvCxnSpPr>
        <p:spPr>
          <a:xfrm flipV="1">
            <a:off x="10279746" y="4771102"/>
            <a:ext cx="0" cy="29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F04EA4D-A6B7-E3D5-144F-D88F0A464664}"/>
              </a:ext>
            </a:extLst>
          </p:cNvPr>
          <p:cNvCxnSpPr>
            <a:cxnSpLocks/>
          </p:cNvCxnSpPr>
          <p:nvPr/>
        </p:nvCxnSpPr>
        <p:spPr>
          <a:xfrm flipV="1">
            <a:off x="10247821" y="3953019"/>
            <a:ext cx="0" cy="29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0F389F4-4504-1101-9F76-ACAEF32E4DA0}"/>
              </a:ext>
            </a:extLst>
          </p:cNvPr>
          <p:cNvCxnSpPr>
            <a:cxnSpLocks/>
          </p:cNvCxnSpPr>
          <p:nvPr/>
        </p:nvCxnSpPr>
        <p:spPr>
          <a:xfrm flipV="1">
            <a:off x="10274669" y="3100488"/>
            <a:ext cx="0" cy="29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BEDAEA3-7B8E-A4CD-7B60-360292A5AD5B}"/>
              </a:ext>
            </a:extLst>
          </p:cNvPr>
          <p:cNvCxnSpPr>
            <a:cxnSpLocks/>
          </p:cNvCxnSpPr>
          <p:nvPr/>
        </p:nvCxnSpPr>
        <p:spPr>
          <a:xfrm flipV="1">
            <a:off x="10247821" y="2345142"/>
            <a:ext cx="0" cy="29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A0F7FA9-58A1-063C-5847-A7E4BDD769C8}"/>
              </a:ext>
            </a:extLst>
          </p:cNvPr>
          <p:cNvCxnSpPr>
            <a:cxnSpLocks/>
          </p:cNvCxnSpPr>
          <p:nvPr/>
        </p:nvCxnSpPr>
        <p:spPr>
          <a:xfrm>
            <a:off x="6535783" y="5623633"/>
            <a:ext cx="0" cy="302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6BC188CB-9EA4-1899-97AD-A3C4D05E1E85}"/>
              </a:ext>
            </a:extLst>
          </p:cNvPr>
          <p:cNvSpPr txBox="1"/>
          <p:nvPr/>
        </p:nvSpPr>
        <p:spPr>
          <a:xfrm>
            <a:off x="5085442" y="5873213"/>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Data Extraction:</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Extract the desired data from the HTML structure, using tags, classes, or other HTML attributes.</a:t>
            </a:r>
          </a:p>
        </p:txBody>
      </p:sp>
      <p:cxnSp>
        <p:nvCxnSpPr>
          <p:cNvPr id="34" name="Straight Arrow Connector 33">
            <a:extLst>
              <a:ext uri="{FF2B5EF4-FFF2-40B4-BE49-F238E27FC236}">
                <a16:creationId xmlns:a16="http://schemas.microsoft.com/office/drawing/2014/main" id="{BCFAA370-747F-A432-2D5A-96FB72C81345}"/>
              </a:ext>
            </a:extLst>
          </p:cNvPr>
          <p:cNvCxnSpPr>
            <a:cxnSpLocks/>
          </p:cNvCxnSpPr>
          <p:nvPr/>
        </p:nvCxnSpPr>
        <p:spPr>
          <a:xfrm flipV="1">
            <a:off x="10279746" y="5616853"/>
            <a:ext cx="0" cy="298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C10EBE40-B1BD-3FAA-C550-DDCC4FFAF7C8}"/>
              </a:ext>
            </a:extLst>
          </p:cNvPr>
          <p:cNvSpPr txBox="1"/>
          <p:nvPr/>
        </p:nvSpPr>
        <p:spPr>
          <a:xfrm>
            <a:off x="8714772" y="5889951"/>
            <a:ext cx="2820850" cy="553998"/>
          </a:xfrm>
          <a:prstGeom prst="rect">
            <a:avLst/>
          </a:prstGeom>
          <a:noFill/>
          <a:ln>
            <a:solidFill>
              <a:schemeClr val="tx1"/>
            </a:solidFill>
          </a:ln>
        </p:spPr>
        <p:txBody>
          <a:bodyPr wrap="square" rtlCol="0">
            <a:spAutoFit/>
          </a:bodyPr>
          <a:lstStyle/>
          <a:p>
            <a:pPr algn="l"/>
            <a:r>
              <a:rPr lang="en-GB" sz="1000" b="1" i="0" dirty="0">
                <a:solidFill>
                  <a:schemeClr val="accent1"/>
                </a:solidFill>
                <a:effectLst/>
                <a:latin typeface="Söhne"/>
              </a:rPr>
              <a:t>Data Cleaning:</a:t>
            </a:r>
            <a:endParaRPr lang="en-GB" sz="1000" b="0" i="0" dirty="0">
              <a:solidFill>
                <a:schemeClr val="accent1"/>
              </a:solidFill>
              <a:effectLst/>
              <a:latin typeface="Söhne"/>
            </a:endParaRPr>
          </a:p>
          <a:p>
            <a:pPr algn="l">
              <a:buFont typeface="Arial" panose="020B0604020202020204" pitchFamily="34" charset="0"/>
              <a:buChar char="•"/>
            </a:pPr>
            <a:r>
              <a:rPr lang="en-GB" sz="1000" b="0" i="0" dirty="0">
                <a:solidFill>
                  <a:schemeClr val="accent1"/>
                </a:solidFill>
                <a:effectLst/>
                <a:latin typeface="Söhne"/>
              </a:rPr>
              <a:t>Clean and preprocess the extracted data to remove any irrelevant or noisy information.</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254</TotalTime>
  <Words>1496</Words>
  <Application>Microsoft Office PowerPoint</Application>
  <PresentationFormat>Widescreen</PresentationFormat>
  <Paragraphs>112</Paragraphs>
  <Slides>14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Abadi</vt:lpstr>
      <vt:lpstr>Arial</vt:lpstr>
      <vt:lpstr>Calibri</vt:lpstr>
      <vt:lpstr>Calibri Light</vt:lpstr>
      <vt:lpstr>IBM Plex Mono SemiBold</vt:lpstr>
      <vt:lpstr>IBM Plex Mono Text</vt:lpstr>
      <vt:lpstr>Söhne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Lara Abdelsamad</cp:lastModifiedBy>
  <cp:revision>199</cp:revision>
  <dcterms:created xsi:type="dcterms:W3CDTF">2021-04-29T18:58:34Z</dcterms:created>
  <dcterms:modified xsi:type="dcterms:W3CDTF">2023-11-08T13:03:40Z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